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71D5-A8A6-F5AE-121F-071C3EAFE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393290"/>
            <a:ext cx="5025739" cy="1320151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Algerian" panose="04020705040A02060702" pitchFamily="82" charset="0"/>
              </a:rPr>
              <a:t>Hospitality Performance Analysis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836ED-4C1E-DAA6-3437-618A60075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691" y="2103283"/>
            <a:ext cx="5107857" cy="42778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dirty="0">
                <a:latin typeface="Algerian" panose="04020705040A02060702" pitchFamily="82" charset="0"/>
              </a:rPr>
              <a:t>The Team: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Rehan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Gulfam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Ashalata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Adarsha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Soujanya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 Final Presentation dated: 5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2025</a:t>
            </a:r>
            <a:endParaRPr lang="en-IN" dirty="0">
              <a:latin typeface="Algerian" panose="04020705040A02060702" pitchFamily="82" charset="0"/>
            </a:endParaRPr>
          </a:p>
          <a:p>
            <a:endParaRPr lang="en-IN" dirty="0">
              <a:latin typeface="Algerian" panose="04020705040A02060702" pitchFamily="82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DDDA3-FAB8-472E-14FA-75AE3134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58" y="240990"/>
            <a:ext cx="6283110" cy="63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BA69-FA6E-19BA-3290-2473DE813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26" y="0"/>
            <a:ext cx="9448800" cy="68580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Brief overview of objectives and impact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1314F9-D958-2D01-C072-6EED71B4EE4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1226" y="843860"/>
            <a:ext cx="7074309" cy="557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Period Analyzed: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May 2022 to July 2022 (92 days)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fact_bookings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Booking data with status (Checked Out, Cancelled, No Show)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fact_agg_booking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Room capacity data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Calendar for trend analysis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Bookings Analyzed: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134.59K reservations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Focus Areas: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Booking behavior and patterns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Cancellation and No Show trends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Capacity utilization across months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and Occupied % by Month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56B01F-70BD-B932-8CFF-53B6ACEB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25" y="1515396"/>
            <a:ext cx="2857500" cy="235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1C6319-6C36-4298-B153-F8F8DC9E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724" y="3873908"/>
            <a:ext cx="2857499" cy="23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7669A4-789D-7E70-DABF-C8A87780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5" y="1515396"/>
            <a:ext cx="2657475" cy="23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F378C0-A1D9-EB62-32E9-92768E354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23" y="3873906"/>
            <a:ext cx="2668709" cy="23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2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187BB3E-E1B8-ABBD-4191-18617881238A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-153131"/>
            <a:ext cx="5727700" cy="696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Tools Used: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For initial exploration and pivot tables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To transform and filter booking and date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For class-wise and segment-level visualization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For KPI dashboard and advanced trend analysis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  <a:cs typeface="Times New Roman" panose="02020603050405020304" pitchFamily="18" charset="0"/>
              </a:rPr>
              <a:t>Impact of Analysis: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the month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cancellation %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Capacity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3 months: ~40.59%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Show Rate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5.02%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Helped uncover stable revenue despite varying occupancy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C42408A5-6F0B-B2D6-24FE-AA272DDA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229" y="1032035"/>
            <a:ext cx="5973643" cy="497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7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9C-3926-B7BD-78A1-10E54BFC2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130277"/>
            <a:ext cx="7457767" cy="68580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lgerian" panose="04020705040A02060702" pitchFamily="82" charset="0"/>
              </a:rPr>
              <a:t>Key performance indicators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703CCE5-5662-BB8F-25D0-62A4B1AE4C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80219" y="869709"/>
            <a:ext cx="10584425" cy="585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Bookings: 134.59K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Measures overall customer interest and total business volume generated.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Capacity %: 40.59%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Evaluates how efficiently the available room inventory is being used.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Cancellation %: 24.83%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Tracks revenue leakage and customer unreliability due to last-minute cancellations.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Show Rate %: 5.02%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Indicates bookings where guests neither canceled nor checked in — affecting occupancy planning.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Checked Out: 94K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Reflects actual room utilization and successful guest stays.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by Month: May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582M, June – 554M  , July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573M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Helps monitor income trends and identify peak or off-season periods.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Occupied % by Month: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– 40.88%, June – 40.54% , July – 40.35%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Useful for monthly performance comparison and resource allocation optimization.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722930E-D538-1487-0417-65CDF1B33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195" y="130277"/>
            <a:ext cx="2040688" cy="186690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A2AE49C-86EE-CEE5-1424-7DCAC9A3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196" y="1676177"/>
            <a:ext cx="2048424" cy="198142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9B9D0AC-5A6D-0CD8-B0B6-760B69875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673" y="4248372"/>
            <a:ext cx="1938523" cy="18669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E6BF94-75C7-4505-2281-49FD0B794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196" y="4746299"/>
            <a:ext cx="2100800" cy="19814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35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F58A-C723-8E41-CC79-AA49A6C7F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74" y="210579"/>
            <a:ext cx="7713407" cy="979124"/>
          </a:xfrm>
        </p:spPr>
        <p:txBody>
          <a:bodyPr>
            <a:normAutofit/>
          </a:bodyPr>
          <a:lstStyle/>
          <a:p>
            <a:r>
              <a:rPr lang="en-US" sz="3200" b="1" spc="-18" dirty="0">
                <a:solidFill>
                  <a:srgbClr val="FFFFFF">
                    <a:alpha val="100000"/>
                  </a:srgbClr>
                </a:solidFill>
                <a:latin typeface="Algerian" panose="04020705040A02060702" pitchFamily="82" charset="0"/>
              </a:rPr>
              <a:t>Excel Dashboard – Initial findings and data trends.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6CDD5-D2D2-C9C8-054B-28544F60F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251" y="4359787"/>
            <a:ext cx="9448800" cy="238514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findings and data trends were explored using pivot tables and filters.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areas included: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Booking status distribution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Cancellation vs. Checked Out ratio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Revenue by region or room type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Date range verification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230BE-39CB-DFD5-5270-3B9938B9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1198486"/>
            <a:ext cx="6017342" cy="316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26061-4BB4-325D-3D29-36D3D3F6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8" y="1189703"/>
            <a:ext cx="6017342" cy="31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0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BD48-F545-B007-9FD5-CD7D8B63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02" y="131705"/>
            <a:ext cx="9448800" cy="986080"/>
          </a:xfrm>
        </p:spPr>
        <p:txBody>
          <a:bodyPr>
            <a:normAutofit/>
          </a:bodyPr>
          <a:lstStyle/>
          <a:p>
            <a:r>
              <a:rPr lang="en-US" sz="3200" b="1" spc="-18" dirty="0">
                <a:solidFill>
                  <a:srgbClr val="FFFFFF">
                    <a:alpha val="100000"/>
                  </a:srgbClr>
                </a:solidFill>
                <a:latin typeface="Algerian" panose="04020705040A02060702" pitchFamily="82" charset="0"/>
              </a:rPr>
              <a:t>Tableau Dashboard – Interactive visualizations and insights.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A2AE0-E987-38F9-6E5D-C92A1BE72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20344"/>
            <a:ext cx="9448800" cy="210595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interactive visualizations and deep-dives into: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Revenue segmented by room category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Class-wise revenue analysis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Weekly trends and booking behavior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Status-based filtering for cancellations, no-shows, checkouts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735AD-028D-5C76-E522-C828CCCA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901"/>
            <a:ext cx="6096000" cy="326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13AE4-477B-912C-5420-CB17FB5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5901"/>
            <a:ext cx="6096000" cy="32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3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0715-A1CC-D2F4-3318-187418266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39" y="137651"/>
            <a:ext cx="9448800" cy="953728"/>
          </a:xfrm>
        </p:spPr>
        <p:txBody>
          <a:bodyPr>
            <a:noAutofit/>
          </a:bodyPr>
          <a:lstStyle/>
          <a:p>
            <a:r>
              <a:rPr lang="en-US" sz="3200" b="1" spc="-18" dirty="0">
                <a:solidFill>
                  <a:srgbClr val="FFFFFF">
                    <a:alpha val="100000"/>
                  </a:srgbClr>
                </a:solidFill>
                <a:latin typeface="Algerian" panose="04020705040A02060702" pitchFamily="82" charset="0"/>
              </a:rPr>
              <a:t>Power BI Dashboard – Advanced analytics and performance tracking.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CBDF0-BA1A-AD88-C57C-F83CCF501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278" y="4503174"/>
            <a:ext cx="9448800" cy="212868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for advanced analytics and KPI monitoring: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Total bookings, cancellation %, no-show rate, etc.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Utilized capacity % and revenue trends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Trend Analysis: Revenue and Occupied % over time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Clean layout with dynamic cards and visual KPIs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EB2A0-D64D-FED4-A4C1-559162F0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61" y="1013016"/>
            <a:ext cx="6744929" cy="32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CF99-2007-C20F-A92F-344F9E8D8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06" y="0"/>
            <a:ext cx="9448800" cy="973791"/>
          </a:xfrm>
        </p:spPr>
        <p:txBody>
          <a:bodyPr>
            <a:noAutofit/>
          </a:bodyPr>
          <a:lstStyle/>
          <a:p>
            <a:r>
              <a:rPr lang="en-US" sz="3200" b="1" spc="-18" dirty="0">
                <a:solidFill>
                  <a:srgbClr val="FFFFFF">
                    <a:alpha val="100000"/>
                  </a:srgbClr>
                </a:solidFill>
                <a:latin typeface="Algerian" panose="04020705040A02060702" pitchFamily="82" charset="0"/>
              </a:rPr>
              <a:t>SQL Query Image – Schema and queries used for data transformation.</a:t>
            </a:r>
            <a:endParaRPr lang="en-IN" sz="3200" b="1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7B9A7-4D62-C8F0-5948-1E65F612E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335" y="4789110"/>
            <a:ext cx="3313471" cy="1538748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07814-286E-277C-9579-91827DD7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47489"/>
            <a:ext cx="6002594" cy="2330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34AA9-FF8A-80CF-36DB-4F75E63D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77125"/>
            <a:ext cx="6002594" cy="15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53454-9B66-39D5-1D9A-4B47C06B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8" y="947490"/>
            <a:ext cx="5960732" cy="2894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7DBCC-CCF0-A5FF-92B1-BE846E49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872956"/>
            <a:ext cx="6002593" cy="1901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8622C9-BC88-E4E6-887E-37C3B19B5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68" y="3861201"/>
            <a:ext cx="5960732" cy="28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3F9254D-1CAC-CAC2-BC38-6C3A81C3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64" y="0"/>
            <a:ext cx="8610600" cy="641556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latin typeface="Algerian" panose="04020705040A02060702" pitchFamily="82" charset="0"/>
              </a:rPr>
              <a:t>Key Takeaways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D6CBC-A15D-C4C4-3D71-52B190C2B7A6}"/>
              </a:ext>
            </a:extLst>
          </p:cNvPr>
          <p:cNvSpPr txBox="1"/>
          <p:nvPr/>
        </p:nvSpPr>
        <p:spPr>
          <a:xfrm>
            <a:off x="172064" y="533401"/>
            <a:ext cx="481289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bookings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134.59K reflect strong customer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capacity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consistently around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40.5%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underutilization.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highest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(₹582M)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remained steady across all 3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Cancellation 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(24.83%)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No-Show 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(5.02%) are notable operational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Out guests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(94K) reflect a majority of successful bookings.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4F01A-8D14-F330-B9F8-A880B1266AA5}"/>
              </a:ext>
            </a:extLst>
          </p:cNvPr>
          <p:cNvSpPr txBox="1"/>
          <p:nvPr/>
        </p:nvSpPr>
        <p:spPr>
          <a:xfrm>
            <a:off x="6268064" y="2413337"/>
            <a:ext cx="549131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Identified: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cancellation and no-show rates affecting revenue realization.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occupancy despite high bookings suggests gaps in conversion or overbooking.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show and cancellations lead to underutilization of inventory.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5CC30-0A61-3C8F-7594-948F3F8245D5}"/>
              </a:ext>
            </a:extLst>
          </p:cNvPr>
          <p:cNvSpPr txBox="1"/>
          <p:nvPr/>
        </p:nvSpPr>
        <p:spPr>
          <a:xfrm>
            <a:off x="172064" y="4139903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Recommendations: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flexible pricing or early bird discounts to reduce cancellations.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automated reminders or penalties to reduce no-shows.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customer behavior for better forecasting and inventory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marketing strategies for off-peak months like June.</a:t>
            </a:r>
          </a:p>
        </p:txBody>
      </p:sp>
      <p:pic>
        <p:nvPicPr>
          <p:cNvPr id="4098" name="Picture 2" descr="13 Common Challenges in the Hospitality ...">
            <a:extLst>
              <a:ext uri="{FF2B5EF4-FFF2-40B4-BE49-F238E27FC236}">
                <a16:creationId xmlns:a16="http://schemas.microsoft.com/office/drawing/2014/main" id="{AA5DEF93-0A8A-3DDE-AC5A-FE4AB26D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664" y="4265039"/>
            <a:ext cx="2060720" cy="17833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p Problems in the Hotel Industry and Effective Solutions for 2025">
            <a:extLst>
              <a:ext uri="{FF2B5EF4-FFF2-40B4-BE49-F238E27FC236}">
                <a16:creationId xmlns:a16="http://schemas.microsoft.com/office/drawing/2014/main" id="{AA69216F-9CF7-D68F-9745-32AC0F84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42" y="4502350"/>
            <a:ext cx="2144661" cy="20382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oT in Hospitality [5 Ways to Grow Your Hotel Business]">
            <a:extLst>
              <a:ext uri="{FF2B5EF4-FFF2-40B4-BE49-F238E27FC236}">
                <a16:creationId xmlns:a16="http://schemas.microsoft.com/office/drawing/2014/main" id="{8D06E008-7F76-94D1-506B-2C080FB53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559"/>
            <a:ext cx="2616303" cy="21236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technology is transforming finance management in hospitality - Hotel  Management Network">
            <a:extLst>
              <a:ext uri="{FF2B5EF4-FFF2-40B4-BE49-F238E27FC236}">
                <a16:creationId xmlns:a16="http://schemas.microsoft.com/office/drawing/2014/main" id="{BD35A498-DD6D-0384-AB08-B361F0AD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48" y="714710"/>
            <a:ext cx="2398532" cy="20722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lack Background and Rainbow Colored Stars - Free Design Template">
            <a:extLst>
              <a:ext uri="{FF2B5EF4-FFF2-40B4-BE49-F238E27FC236}">
                <a16:creationId xmlns:a16="http://schemas.microsoft.com/office/drawing/2014/main" id="{E87532CB-B6FA-6841-56A5-9FB337FD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002" y="5340231"/>
            <a:ext cx="1824761" cy="13645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50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166</TotalTime>
  <Words>632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Century Gothic</vt:lpstr>
      <vt:lpstr>Times New Roman</vt:lpstr>
      <vt:lpstr>Wingdings</vt:lpstr>
      <vt:lpstr>Vapor Trail</vt:lpstr>
      <vt:lpstr>Hospitality Performance Analysis Project</vt:lpstr>
      <vt:lpstr>Brief overview of objectives and impact</vt:lpstr>
      <vt:lpstr>PowerPoint Presentation</vt:lpstr>
      <vt:lpstr>Key performance indicators</vt:lpstr>
      <vt:lpstr>Excel Dashboard – Initial findings and data trends.</vt:lpstr>
      <vt:lpstr>Tableau Dashboard – Interactive visualizations and insights.</vt:lpstr>
      <vt:lpstr>Power BI Dashboard – Advanced analytics and performance tracking.</vt:lpstr>
      <vt:lpstr>SQL Query Image – Schema and queries used for data transformation.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Gulfam Ali</dc:creator>
  <cp:lastModifiedBy>Gulfam Ali</cp:lastModifiedBy>
  <cp:revision>1</cp:revision>
  <dcterms:created xsi:type="dcterms:W3CDTF">2025-07-04T08:39:15Z</dcterms:created>
  <dcterms:modified xsi:type="dcterms:W3CDTF">2025-07-04T11:25:34Z</dcterms:modified>
</cp:coreProperties>
</file>